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310" r:id="rId5"/>
    <p:sldId id="259" r:id="rId6"/>
    <p:sldId id="316" r:id="rId7"/>
    <p:sldId id="311" r:id="rId8"/>
    <p:sldId id="260" r:id="rId9"/>
    <p:sldId id="314" r:id="rId10"/>
    <p:sldId id="277" r:id="rId11"/>
    <p:sldId id="267" r:id="rId12"/>
    <p:sldId id="315" r:id="rId13"/>
    <p:sldId id="269" r:id="rId14"/>
    <p:sldId id="278" r:id="rId15"/>
    <p:sldId id="279" r:id="rId16"/>
    <p:sldId id="280" r:id="rId17"/>
    <p:sldId id="281" r:id="rId18"/>
    <p:sldId id="289" r:id="rId19"/>
    <p:sldId id="282" r:id="rId20"/>
    <p:sldId id="290" r:id="rId21"/>
    <p:sldId id="283" r:id="rId22"/>
    <p:sldId id="291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261" r:id="rId32"/>
    <p:sldId id="326" r:id="rId33"/>
    <p:sldId id="327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83457" autoAdjust="0"/>
  </p:normalViewPr>
  <p:slideViewPr>
    <p:cSldViewPr snapToGrid="0">
      <p:cViewPr varScale="1">
        <p:scale>
          <a:sx n="101" d="100"/>
          <a:sy n="101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42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50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effectLst/>
                <a:latin typeface="Söhne"/>
              </a:rPr>
              <a:t>-</a:t>
            </a:r>
            <a:r>
              <a:rPr lang="ko-KR" altLang="en-US" b="0" i="0" dirty="0">
                <a:effectLst/>
                <a:latin typeface="Söhne"/>
              </a:rPr>
              <a:t> 와이어 프레임으로 화면 별 기능 </a:t>
            </a:r>
            <a:r>
              <a:rPr lang="ko-KR" altLang="en-US" b="0" i="0">
                <a:effectLst/>
                <a:latin typeface="Söhne"/>
              </a:rPr>
              <a:t>구성을 고려했으며 이를 통해 디자인과 </a:t>
            </a:r>
            <a:r>
              <a:rPr lang="ko-KR" altLang="en-US" b="0" i="0" dirty="0">
                <a:effectLst/>
                <a:latin typeface="Söhne"/>
              </a:rPr>
              <a:t>개발 방향을 결정했습니다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algn="l"/>
            <a:br>
              <a:rPr lang="en-US" altLang="ko-KR" b="0" i="0" dirty="0">
                <a:effectLst/>
                <a:latin typeface="Söhne"/>
              </a:rPr>
            </a:br>
            <a:endParaRPr lang="en-US" altLang="ko-KR" b="0" i="0" dirty="0">
              <a:effectLst/>
              <a:latin typeface="Söhne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639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URL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매핑 정보입니다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저희 프로젝트에서는 주요 기능인 로그인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회원가입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캠페인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발자국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그리고 마이페이지와 같은 기능들을 각각의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로 매핑하여 구분하였습니다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-u</a:t>
            </a:r>
            <a:r>
              <a:rPr lang="en" altLang="ko-KR" dirty="0">
                <a:effectLst/>
              </a:rPr>
              <a:t>ser </a:t>
            </a:r>
            <a:r>
              <a:rPr lang="ko-KR" altLang="en-US" dirty="0">
                <a:effectLst/>
              </a:rPr>
              <a:t>테이블을 중심으로</a:t>
            </a:r>
            <a:r>
              <a:rPr lang="en-US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campaign_posts</a:t>
            </a:r>
            <a:r>
              <a:rPr lang="en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user_calculation</a:t>
            </a:r>
            <a:r>
              <a:rPr lang="ko-KR" altLang="en-US" dirty="0">
                <a:effectLst/>
              </a:rPr>
              <a:t> 등의 테이블과 일대다 관계를 가집니다</a:t>
            </a:r>
            <a:r>
              <a:rPr lang="en-US" altLang="ko-KR" dirty="0">
                <a:effectLst/>
              </a:rPr>
              <a:t>.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Söhne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840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r>
              <a:rPr lang="ko-KR" altLang="en-US" dirty="0"/>
              <a:t> 기능을 소개하겠습니다</a:t>
            </a:r>
            <a:r>
              <a:rPr lang="en-US" altLang="ko-KR" dirty="0"/>
              <a:t>.</a:t>
            </a:r>
            <a:r>
              <a:rPr lang="ko-KR" altLang="en-US" dirty="0"/>
              <a:t> 캠페인 영역은 </a:t>
            </a:r>
            <a:r>
              <a:rPr lang="en" altLang="ko-KR" dirty="0"/>
              <a:t>swiper </a:t>
            </a:r>
            <a:r>
              <a:rPr lang="ko-KR" altLang="en-US" dirty="0"/>
              <a:t>라이브러리를 활용했으며</a:t>
            </a:r>
            <a:r>
              <a:rPr lang="en-US" altLang="ko-KR" dirty="0"/>
              <a:t>, </a:t>
            </a:r>
            <a:r>
              <a:rPr lang="en" altLang="ko-KR" dirty="0" err="1"/>
              <a:t>Axios</a:t>
            </a:r>
            <a:r>
              <a:rPr lang="ko-KR" altLang="en-US" dirty="0"/>
              <a:t>로 데이터를 요청하고 </a:t>
            </a:r>
            <a:r>
              <a:rPr lang="en" altLang="ko-KR" dirty="0"/>
              <a:t>Redux</a:t>
            </a:r>
            <a:r>
              <a:rPr lang="ko-KR" altLang="en-US" dirty="0" err="1"/>
              <a:t>를</a:t>
            </a:r>
            <a:r>
              <a:rPr lang="ko-KR" altLang="en-US" dirty="0"/>
              <a:t> 통해 데이터 </a:t>
            </a:r>
            <a:r>
              <a:rPr lang="ko-KR" altLang="en-US" dirty="0" err="1"/>
              <a:t>로드하여</a:t>
            </a:r>
            <a:r>
              <a:rPr lang="ko-KR" altLang="en-US" dirty="0"/>
              <a:t> 사용자가 등록한 게시글을 최신순으로 표시했습니다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j-ea"/>
              </a:rPr>
              <a:t>탄소발자국 영역은 </a:t>
            </a:r>
            <a:r>
              <a:rPr lang="en-US" altLang="ko-KR" sz="1200" dirty="0">
                <a:latin typeface="+mj-ea"/>
              </a:rPr>
              <a:t>Recharts</a:t>
            </a:r>
            <a:r>
              <a:rPr lang="ko-KR" altLang="en-US" sz="1200" dirty="0">
                <a:latin typeface="+mj-ea"/>
              </a:rPr>
              <a:t> 라이브러리 사용하여 사용자의 </a:t>
            </a:r>
            <a:r>
              <a:rPr lang="ko-KR" altLang="en-US" sz="1200" dirty="0">
                <a:latin typeface="+mj-ea"/>
                <a:ea typeface="+mj-ea"/>
              </a:rPr>
              <a:t>누적 탄소계산 데이터를 </a:t>
            </a:r>
            <a:r>
              <a:rPr lang="ko-KR" altLang="en-US" sz="1200" dirty="0" err="1">
                <a:latin typeface="+mj-ea"/>
                <a:ea typeface="+mj-ea"/>
              </a:rPr>
              <a:t>시각화했습니다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 </a:t>
            </a:r>
            <a:r>
              <a:rPr lang="ko-KR" altLang="en-US" dirty="0"/>
              <a:t>로그인 및 회원가입 페이지입니다</a:t>
            </a:r>
            <a:r>
              <a:rPr lang="en-US" altLang="ko-KR" dirty="0"/>
              <a:t>. </a:t>
            </a:r>
            <a:r>
              <a:rPr lang="ko-KR" altLang="en-US" dirty="0"/>
              <a:t>회원 유형에 따라 탭 형식으로 구분하여 로그인 창을 구현했습니다</a:t>
            </a:r>
            <a:r>
              <a:rPr lang="en-US" altLang="ko-KR" dirty="0"/>
              <a:t>. </a:t>
            </a:r>
            <a:r>
              <a:rPr lang="ko-KR" altLang="en-US" dirty="0"/>
              <a:t>비밀번호는 </a:t>
            </a:r>
            <a:r>
              <a:rPr lang="en" altLang="ko-KR" dirty="0" err="1"/>
              <a:t>bcrypt</a:t>
            </a:r>
            <a:r>
              <a:rPr lang="ko-KR" altLang="en-US" dirty="0" err="1"/>
              <a:t>를</a:t>
            </a:r>
            <a:r>
              <a:rPr lang="ko-KR" altLang="en-US" dirty="0"/>
              <a:t> 통한 </a:t>
            </a:r>
            <a:r>
              <a:rPr lang="ko-KR" altLang="en-US" dirty="0" err="1"/>
              <a:t>해싱</a:t>
            </a:r>
            <a:r>
              <a:rPr lang="ko-KR" altLang="en-US" dirty="0"/>
              <a:t> 알고리즘을 활용하여 암호화되어 데이터베이스에 저장됩니다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로그인 시 세션에 유저 데이터를 저장하여 세션을 관리하여 로그인 후 사용자의 상태를 유지하고 인증을 유지합니다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회원 유형별 회원가입 버튼을 만들었고 각 버튼을 클릭하면 해당하는 폼페이지로 이동하도록 </a:t>
            </a:r>
            <a:r>
              <a:rPr lang="ko-KR" altLang="en-US" dirty="0" err="1"/>
              <a:t>라우트를</a:t>
            </a:r>
            <a:r>
              <a:rPr lang="ko-KR" altLang="en-US" dirty="0"/>
              <a:t>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-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회원가입 페이지는 </a:t>
            </a:r>
            <a:r>
              <a:rPr kumimoji="1" lang="ko-KR" altLang="en-US" sz="1200" dirty="0"/>
              <a:t>동일한 레이아웃을 활용하였으나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등의 요소를 조정했습니다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kumimoji="1"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게시판은 </a:t>
            </a:r>
            <a:r>
              <a:rPr lang="en" altLang="ko-KR" dirty="0"/>
              <a:t>CRUD </a:t>
            </a:r>
            <a:r>
              <a:rPr lang="ko-KR" altLang="en-US" dirty="0"/>
              <a:t>기능을 중심으로 </a:t>
            </a:r>
            <a:r>
              <a:rPr lang="en" altLang="ko-KR" dirty="0"/>
              <a:t>RESTful</a:t>
            </a:r>
            <a:r>
              <a:rPr lang="ko-KR" altLang="en-US" dirty="0"/>
              <a:t>한 방식으로 구성하기 위해 노력했으며</a:t>
            </a:r>
            <a:r>
              <a:rPr lang="en-US" altLang="ko-KR" dirty="0"/>
              <a:t>, </a:t>
            </a:r>
            <a:r>
              <a:rPr lang="ko-KR" altLang="en-US" dirty="0"/>
              <a:t>비동기적으로 데이터를 처리하는데 집중했습니다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캠페인 목록 페이지는 회원 유형별로 글을 볼 수 게시글을 볼 수 있도록 작업했습니다</a:t>
            </a:r>
            <a:r>
              <a:rPr lang="en-US" altLang="ko-KR" dirty="0"/>
              <a:t>. </a:t>
            </a:r>
            <a:r>
              <a:rPr lang="ko-KR" altLang="en-US" dirty="0"/>
              <a:t>각 탭을 클릭하면 해당 유형에 관련된 컨텐츠가 표시됩니다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그리고 검색을 통해서 원하는 게시글을 찾을 수 있도록 했고 기능을 구현했고</a:t>
            </a:r>
            <a:r>
              <a:rPr lang="en-US" altLang="ko-KR" dirty="0"/>
              <a:t>, </a:t>
            </a:r>
            <a:r>
              <a:rPr lang="ko-KR" altLang="en-US" dirty="0" err="1"/>
              <a:t>페이징</a:t>
            </a:r>
            <a:r>
              <a:rPr lang="ko-KR" altLang="en-US" dirty="0"/>
              <a:t> 당 </a:t>
            </a:r>
            <a:r>
              <a:rPr lang="en-US" altLang="ko-KR" dirty="0"/>
              <a:t>9</a:t>
            </a:r>
            <a:r>
              <a:rPr lang="ko-KR" altLang="en-US" dirty="0"/>
              <a:t>개씩 글을 노출하도록 </a:t>
            </a:r>
            <a:r>
              <a:rPr lang="ko-KR" altLang="en-US" dirty="0" err="1"/>
              <a:t>페이징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글쓰기 페이지 입니다</a:t>
            </a:r>
            <a:r>
              <a:rPr lang="en-US" altLang="ko-KR" dirty="0"/>
              <a:t>. </a:t>
            </a:r>
            <a:r>
              <a:rPr lang="ko-KR" altLang="en-US" dirty="0"/>
              <a:t>사용자가 기간을 설정할 수 있도록 </a:t>
            </a:r>
            <a:r>
              <a:rPr lang="en" altLang="ko-KR" dirty="0"/>
              <a:t>react-</a:t>
            </a:r>
            <a:r>
              <a:rPr lang="en" altLang="ko-KR" dirty="0" err="1"/>
              <a:t>datepicker</a:t>
            </a:r>
            <a:r>
              <a:rPr lang="en" altLang="ko-KR" dirty="0"/>
              <a:t> </a:t>
            </a:r>
            <a:r>
              <a:rPr lang="ko-KR" altLang="en-US" dirty="0"/>
              <a:t>라이브러리를 활용하여 캘린더에서 날짜를 선택할 수 있도록 했습니다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글쓰기 에디터는 </a:t>
            </a:r>
            <a:r>
              <a:rPr lang="en" altLang="ko-KR" dirty="0"/>
              <a:t>react-quill </a:t>
            </a:r>
            <a:r>
              <a:rPr lang="ko-KR" altLang="en-US" dirty="0"/>
              <a:t>라이브러리를 활용하여 사용자가 필요에 따라 텍스트 스타일을 변경하거나 이미지를 삽입할 수 있도록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우편번호 </a:t>
            </a:r>
            <a:r>
              <a:rPr lang="en" altLang="ko-KR" dirty="0"/>
              <a:t>API</a:t>
            </a:r>
            <a:r>
              <a:rPr lang="ko-KR" altLang="en-US" dirty="0"/>
              <a:t>와 </a:t>
            </a: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적용했습니다</a:t>
            </a:r>
            <a:r>
              <a:rPr lang="en-US" altLang="ko-KR" dirty="0"/>
              <a:t>. </a:t>
            </a:r>
            <a:r>
              <a:rPr lang="ko-KR" altLang="en-US" dirty="0"/>
              <a:t>사용자가 주소를 입력하는 동안 우편번호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통해 자동 완성 기능을 제공하여 주소 입력을 간편화 했고</a:t>
            </a:r>
            <a:r>
              <a:rPr lang="en-US" altLang="ko-KR" dirty="0"/>
              <a:t>, </a:t>
            </a:r>
            <a:r>
              <a:rPr lang="ko-KR" altLang="en-US" dirty="0"/>
              <a:t>입력한 주소를 </a:t>
            </a: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이용하여 지도 상에서 시각적으로 확인할 수 있도록 구현했습니다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상세 페이지입니다</a:t>
            </a:r>
            <a:r>
              <a:rPr lang="en-US" altLang="ko-KR" dirty="0"/>
              <a:t>. </a:t>
            </a:r>
            <a:r>
              <a:rPr lang="ko-KR" altLang="en-US" dirty="0"/>
              <a:t>페이지 상단에는 상세 정보와 작성자 정보를 표시했으며</a:t>
            </a:r>
            <a:r>
              <a:rPr lang="en-US" altLang="ko-KR" dirty="0"/>
              <a:t>, </a:t>
            </a:r>
            <a:r>
              <a:rPr lang="ko-KR" altLang="en-US" dirty="0"/>
              <a:t>등록한 이미지와 내용은 본문에 표시됩니다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댓글 기능은 사용자가 댓글을 작성하고 등록 버튼을 클릭하면 새로운 댓글이 표시되며</a:t>
            </a:r>
            <a:r>
              <a:rPr lang="en-US" altLang="ko-KR" dirty="0"/>
              <a:t>, </a:t>
            </a:r>
            <a:r>
              <a:rPr lang="ko-KR" altLang="en-US" dirty="0"/>
              <a:t>삭제 버튼을 클릭하면 해당 댓글이 즉시 삭제됩니다</a:t>
            </a:r>
            <a:r>
              <a:rPr lang="en-US" altLang="ko-KR" dirty="0"/>
              <a:t>. </a:t>
            </a:r>
            <a:r>
              <a:rPr lang="ko-KR" altLang="en-US" dirty="0"/>
              <a:t>해당 기능은 </a:t>
            </a:r>
            <a:r>
              <a:rPr lang="en" altLang="ko-KR" dirty="0"/>
              <a:t>AJAX</a:t>
            </a:r>
            <a:r>
              <a:rPr lang="ko-KR" altLang="en-US" dirty="0" err="1"/>
              <a:t>를</a:t>
            </a:r>
            <a:r>
              <a:rPr lang="ko-KR" altLang="en-US" dirty="0"/>
              <a:t> 활용하여 페이지를 새로 고치지 않고 댓글 목록을 동적으로 업데이트하도록 작업했습니다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버튼의 경우</a:t>
            </a:r>
            <a:r>
              <a:rPr lang="en-US" altLang="ko-KR" dirty="0"/>
              <a:t>, </a:t>
            </a:r>
            <a:r>
              <a:rPr lang="ko-KR" altLang="en-US" dirty="0"/>
              <a:t>등록된 사용자 정보와 일치여부를 비교하여 사용자가 작성한 글인 경우에만 수정 및 삭제 버튼을 표시했습니다</a:t>
            </a:r>
            <a:r>
              <a:rPr lang="en-US" altLang="ko-KR" dirty="0"/>
              <a:t>. </a:t>
            </a:r>
            <a:r>
              <a:rPr lang="ko-KR" altLang="en-US" dirty="0"/>
              <a:t>삭제 버튼을 클릭하면 게시글이 삭제됩니다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805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사용자가 작성한 글이 아닐 경우에만 상세페이지에 신청하기 버튼을 노출시켰으며 해당 버튼을 클릭하면 신청서 폼 페이지로 이동하도록 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 캠페인 신청서 폼은</a:t>
            </a:r>
            <a:r>
              <a:rPr lang="en-US" altLang="ko-KR" dirty="0"/>
              <a:t> </a:t>
            </a:r>
            <a:r>
              <a:rPr lang="ko-KR" altLang="en-US" dirty="0"/>
              <a:t>로그인한 사용자 정보를 테이블 셀에 표시하고</a:t>
            </a:r>
            <a:r>
              <a:rPr lang="en-US" altLang="ko-KR" dirty="0"/>
              <a:t>, </a:t>
            </a:r>
            <a:r>
              <a:rPr lang="ko-KR" altLang="en-US" dirty="0"/>
              <a:t>각 입력 필드에 정보를 입력하면 해당 데이터를 서버에 전송합니다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수정 기능입니다</a:t>
            </a:r>
            <a:r>
              <a:rPr lang="en-US" altLang="ko-KR" dirty="0"/>
              <a:t>. </a:t>
            </a:r>
            <a:r>
              <a:rPr lang="ko-KR" altLang="en-US" dirty="0"/>
              <a:t>서버에 저장된 데이터를 먼저 불러온 후</a:t>
            </a:r>
            <a:r>
              <a:rPr lang="en-US" altLang="ko-KR" dirty="0"/>
              <a:t>, </a:t>
            </a:r>
            <a:r>
              <a:rPr lang="ko-KR" altLang="en-US" dirty="0"/>
              <a:t>수정된 데이터를 다시 서버에 업데이트합니다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마이페이지는 내가 쓴 글</a:t>
            </a:r>
            <a:r>
              <a:rPr lang="en-US" altLang="ko-KR" dirty="0"/>
              <a:t>, </a:t>
            </a:r>
            <a:r>
              <a:rPr lang="ko-KR" altLang="en-US" dirty="0"/>
              <a:t>신청한 캠페인</a:t>
            </a:r>
            <a:r>
              <a:rPr lang="en-US" altLang="ko-KR" dirty="0"/>
              <a:t>, </a:t>
            </a:r>
            <a:r>
              <a:rPr lang="ko-KR" altLang="en-US" dirty="0"/>
              <a:t>탄소 발자국을 볼 수 있는 페이지로</a:t>
            </a:r>
            <a:r>
              <a:rPr lang="en-US" altLang="ko-KR" dirty="0"/>
              <a:t>, </a:t>
            </a:r>
            <a:r>
              <a:rPr lang="ko-KR" altLang="en-US" dirty="0"/>
              <a:t>탭 형식으로 구성했습니다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각 탭 별 데이터 모두 로그인한 사용자가 작성한 글이 있는지 여부를 판단하여 관련된 콘텐츠를 표시하고</a:t>
            </a:r>
            <a:r>
              <a:rPr lang="en-US" altLang="ko-KR" dirty="0"/>
              <a:t>, </a:t>
            </a:r>
            <a:r>
              <a:rPr lang="ko-KR" altLang="en-US" dirty="0"/>
              <a:t>데이터가 없을 경우에는 </a:t>
            </a:r>
            <a:r>
              <a:rPr lang="ko-KR" altLang="en-US" dirty="0" err="1"/>
              <a:t>작성글이</a:t>
            </a:r>
            <a:r>
              <a:rPr lang="ko-KR" altLang="en-US" dirty="0"/>
              <a:t> 없다는 안내문구가 표시되도록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저장된 유저의 월별 탄소 사용량을 확인하고</a:t>
            </a:r>
            <a:r>
              <a:rPr lang="en-US" altLang="ko-KR" dirty="0"/>
              <a:t>, “</a:t>
            </a:r>
            <a:r>
              <a:rPr lang="ko-KR" altLang="en-US" dirty="0" err="1"/>
              <a:t>최근＂월</a:t>
            </a:r>
            <a:r>
              <a:rPr lang="ko-KR" altLang="en-US" dirty="0"/>
              <a:t> 대비 </a:t>
            </a:r>
            <a:r>
              <a:rPr lang="ko-KR" altLang="en-US" dirty="0" err="1"/>
              <a:t>증감량을</a:t>
            </a:r>
            <a:r>
              <a:rPr lang="ko-KR" altLang="en-US" dirty="0"/>
              <a:t> 시각화 하여 제공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월별 사용량은 </a:t>
            </a:r>
            <a:r>
              <a:rPr lang="en-US" altLang="ko-KR" dirty="0"/>
              <a:t>“</a:t>
            </a:r>
            <a:r>
              <a:rPr lang="en-US" altLang="ko-KR" dirty="0" err="1"/>
              <a:t>datapicker</a:t>
            </a:r>
            <a:r>
              <a:rPr lang="en-US" altLang="ko-KR" dirty="0"/>
              <a:t>”</a:t>
            </a:r>
            <a:r>
              <a:rPr lang="ko-KR" altLang="en-US" dirty="0"/>
              <a:t> 라이브러리를 활용 하였고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최근</a:t>
            </a:r>
            <a:r>
              <a:rPr lang="en-US" altLang="ko-KR" dirty="0"/>
              <a:t>”</a:t>
            </a:r>
            <a:r>
              <a:rPr lang="ko-KR" altLang="en-US" dirty="0"/>
              <a:t>월 데이터와 </a:t>
            </a:r>
            <a:r>
              <a:rPr lang="ko-KR" altLang="en-US" dirty="0" err="1"/>
              <a:t>데이터피커에서</a:t>
            </a:r>
            <a:r>
              <a:rPr lang="ko-KR" altLang="en-US" dirty="0"/>
              <a:t> 선택된 월의 데이터를</a:t>
            </a:r>
            <a:endParaRPr lang="en-US" altLang="ko-KR" dirty="0"/>
          </a:p>
          <a:p>
            <a:r>
              <a:rPr lang="ko-KR" altLang="en-US" dirty="0"/>
              <a:t>클라이언트 사이드에서 연산 및  표시 기능을 차트로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탄소 계산기 페이지에서는 사용자의 값을 </a:t>
            </a:r>
            <a:r>
              <a:rPr lang="ko-KR" altLang="en-US" dirty="0" err="1"/>
              <a:t>입력받는</a:t>
            </a:r>
            <a:r>
              <a:rPr lang="ko-KR" altLang="en-US" dirty="0"/>
              <a:t> 동시에 </a:t>
            </a:r>
            <a:r>
              <a:rPr lang="ko-KR" altLang="en-US" dirty="0" err="1"/>
              <a:t>계산값이</a:t>
            </a:r>
            <a:r>
              <a:rPr lang="ko-KR" altLang="en-US" dirty="0"/>
              <a:t> 출력되도록 구현했습니다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여기서 적용된 </a:t>
            </a:r>
            <a:r>
              <a:rPr lang="en-US" altLang="ko-KR" dirty="0"/>
              <a:t>“</a:t>
            </a:r>
            <a:r>
              <a:rPr lang="ko-KR" altLang="en-US" dirty="0"/>
              <a:t>연산공식</a:t>
            </a:r>
            <a:r>
              <a:rPr lang="en-US" altLang="ko-KR" dirty="0"/>
              <a:t>”</a:t>
            </a:r>
            <a:r>
              <a:rPr lang="ko-KR" altLang="en-US" dirty="0"/>
              <a:t>은 한국기후</a:t>
            </a:r>
            <a:r>
              <a:rPr lang="en-US" altLang="ko-KR" dirty="0"/>
              <a:t>-</a:t>
            </a:r>
            <a:r>
              <a:rPr lang="ko-KR" altLang="en-US" dirty="0"/>
              <a:t>환경네트워크  공기업에서 제공된 자료를 </a:t>
            </a:r>
            <a:r>
              <a:rPr lang="ko-KR" altLang="en-US" dirty="0" err="1"/>
              <a:t>기반으로합니다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입력과 동시에 항목별 계산결과가 표시되고 합계까지 출력되는 시연입니다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탄소발자국 계산 결과 페이지에서는 각 항목별 </a:t>
            </a:r>
            <a:r>
              <a:rPr lang="ko-KR" altLang="en-US" dirty="0" err="1"/>
              <a:t>계산값과</a:t>
            </a:r>
            <a:r>
              <a:rPr lang="ko-KR" altLang="en-US" dirty="0"/>
              <a:t> </a:t>
            </a:r>
            <a:r>
              <a:rPr lang="ko-KR" altLang="en-US" dirty="0" err="1"/>
              <a:t>합계값을</a:t>
            </a:r>
            <a:r>
              <a:rPr lang="ko-KR" altLang="en-US" dirty="0"/>
              <a:t> 시각화 하여 사용자에게 제공 하고 별도의 </a:t>
            </a:r>
            <a:r>
              <a:rPr lang="en-US" altLang="ko-KR" dirty="0"/>
              <a:t>“</a:t>
            </a:r>
            <a:r>
              <a:rPr lang="ko-KR" altLang="en-US" dirty="0"/>
              <a:t>평균값</a:t>
            </a:r>
            <a:r>
              <a:rPr lang="en-US" altLang="ko-KR" dirty="0"/>
              <a:t>”</a:t>
            </a:r>
            <a:r>
              <a:rPr lang="ko-KR" altLang="en-US" dirty="0"/>
              <a:t>과 비교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평균값은 </a:t>
            </a:r>
            <a:r>
              <a:rPr lang="en-US" altLang="ko-KR" dirty="0"/>
              <a:t>‘24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한국기후</a:t>
            </a:r>
            <a:r>
              <a:rPr lang="en-US" altLang="ko-KR" dirty="0"/>
              <a:t>-</a:t>
            </a:r>
            <a:r>
              <a:rPr lang="ko-KR" altLang="en-US" dirty="0"/>
              <a:t>환경네트워크에서 집계된 값을 부여했습니다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탄소사용량 대비 항목별 저감목표를 지정 및 저장 할 수 있고</a:t>
            </a:r>
            <a:r>
              <a:rPr lang="en-US" altLang="ko-KR" dirty="0"/>
              <a:t>, </a:t>
            </a:r>
            <a:r>
              <a:rPr lang="ko-KR" altLang="en-US" dirty="0"/>
              <a:t>제공되는 </a:t>
            </a:r>
            <a:r>
              <a:rPr lang="en-US" altLang="ko-KR" dirty="0"/>
              <a:t>UI</a:t>
            </a:r>
            <a:r>
              <a:rPr lang="ko-KR" altLang="en-US" dirty="0"/>
              <a:t>는 </a:t>
            </a:r>
            <a:r>
              <a:rPr lang="ko-KR" altLang="en-US" dirty="0" err="1"/>
              <a:t>보시는바와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항목별 저감목표를 차트를 통해 </a:t>
            </a:r>
            <a:r>
              <a:rPr lang="ko-KR" altLang="en-US" dirty="0" err="1"/>
              <a:t>제공함으로서</a:t>
            </a:r>
            <a:r>
              <a:rPr lang="ko-KR" altLang="en-US" dirty="0"/>
              <a:t> 좀더 직관적으로 목표를 인식될 수 있게 차트로 표현하였습니다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사용량과 저감 목표 설정 후 </a:t>
            </a:r>
            <a:r>
              <a:rPr lang="en-US" altLang="ko-KR" dirty="0"/>
              <a:t>“</a:t>
            </a:r>
            <a:r>
              <a:rPr lang="ko-KR" altLang="en-US" dirty="0"/>
              <a:t>종합평가</a:t>
            </a:r>
            <a:r>
              <a:rPr lang="en-US" altLang="ko-KR" dirty="0"/>
              <a:t>”</a:t>
            </a:r>
            <a:r>
              <a:rPr lang="ko-KR" altLang="en-US" dirty="0"/>
              <a:t> 결과를 제공하며 월 </a:t>
            </a:r>
            <a:r>
              <a:rPr lang="en-US" altLang="ko-KR" dirty="0"/>
              <a:t>1</a:t>
            </a:r>
            <a:r>
              <a:rPr lang="ko-KR" altLang="en-US" dirty="0"/>
              <a:t>회 계산을 기준으로 </a:t>
            </a:r>
            <a:r>
              <a:rPr lang="en-US" altLang="ko-KR" dirty="0"/>
              <a:t>“</a:t>
            </a:r>
            <a:r>
              <a:rPr lang="ko-KR" altLang="en-US" dirty="0"/>
              <a:t>저장</a:t>
            </a:r>
            <a:r>
              <a:rPr lang="en-US" altLang="ko-KR" dirty="0"/>
              <a:t>”</a:t>
            </a:r>
            <a:r>
              <a:rPr lang="ko-KR" altLang="en-US" dirty="0"/>
              <a:t>시 구성 버튼을 변경</a:t>
            </a:r>
            <a:r>
              <a:rPr lang="en-US" altLang="ko-KR" dirty="0"/>
              <a:t>, “</a:t>
            </a:r>
            <a:r>
              <a:rPr lang="ko-KR" altLang="en-US" dirty="0"/>
              <a:t>이미지저장</a:t>
            </a:r>
            <a:r>
              <a:rPr lang="en-US" altLang="ko-KR" dirty="0"/>
              <a:t>”</a:t>
            </a:r>
            <a:r>
              <a:rPr lang="ko-KR" altLang="en-US" dirty="0"/>
              <a:t>기능만을 제공 하도록 구현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15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저장시에는 사용자의 선택에 맞춰 동적으로 출력되던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항목별 저감목표</a:t>
            </a:r>
            <a:r>
              <a:rPr lang="en-US" altLang="ko-KR" dirty="0"/>
              <a:t>”</a:t>
            </a:r>
            <a:r>
              <a:rPr lang="ko-KR" altLang="en-US" dirty="0"/>
              <a:t>를 문서화 하여 제공 하도록 구현했습니다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HTML2canvas</a:t>
            </a:r>
            <a:r>
              <a:rPr lang="ko-KR" altLang="en-US" dirty="0"/>
              <a:t>라이브러리를 활용 저장 위치는 윈도우 기준 다운로드 폴더입니다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저장되는 이미지 결과는 다음과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이미지 링크 클릭 </a:t>
            </a:r>
            <a:r>
              <a:rPr lang="en-US" altLang="ko-KR" dirty="0"/>
              <a:t>– </a:t>
            </a:r>
            <a:r>
              <a:rPr lang="ko-KR" altLang="en-US" dirty="0"/>
              <a:t>확대 </a:t>
            </a:r>
            <a:r>
              <a:rPr lang="en-US" altLang="ko-KR" dirty="0"/>
              <a:t>- </a:t>
            </a:r>
            <a:r>
              <a:rPr lang="ko-KR" altLang="en-US" dirty="0"/>
              <a:t>스크롤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548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1856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69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저희는 탄소 중립 가치를 공유하고 함께 참여할 수 있는 문화를 조성하는 것을 목표로 하여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중립을 실현을 위한 플랫폼을 구축하고자 이 프로젝트를 기획했습니다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기업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단체 사용자가 캠페인을 만들고 공유할 수 있는 플랫폼 구축하고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개인의 활동이 탄소 중립에 미치는 영향을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시각화하여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자발적인 참여를 유도하는 것이 저희의 목표입니다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41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868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빵끗 캠페인 프로젝트의 팀원은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명으로 구성되었습니다</a:t>
            </a:r>
            <a:r>
              <a:rPr kumimoji="1" lang="en-US" altLang="ko-KR" dirty="0"/>
              <a:t>.</a:t>
            </a:r>
            <a:r>
              <a:rPr kumimoji="1" lang="ko-KR" altLang="en-US"/>
              <a:t> 프로젝트 </a:t>
            </a:r>
            <a:r>
              <a:rPr kumimoji="1" lang="ko-KR" altLang="en-US" dirty="0"/>
              <a:t>설계와 진행은 다음과 같이 분담하여 진행했습니다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381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기술스택은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다음과 같습니다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리액트를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활용하여 사용자 인터페이스를 개발하고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노드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통해 서버 사이드 애플리케이션을 구축했습니다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이를 위해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JavaScript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와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CSS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사용하여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프론트엔드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및 스타일링을 수행했으며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HTTP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요청을 처리하기 위해 </a:t>
            </a:r>
            <a:r>
              <a:rPr lang="en" altLang="ko-KR" b="0" i="0" dirty="0" err="1">
                <a:solidFill>
                  <a:srgbClr val="0D0D0D"/>
                </a:solidFill>
                <a:effectLst/>
                <a:latin typeface="Söhne"/>
              </a:rPr>
              <a:t>Axios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사용했습니다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데이터베이스 관리를 위해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MySQL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서버를 활용하여 데이터를 전송 및 관리하였습니다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51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18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프로젝트의 </a:t>
            </a:r>
            <a:r>
              <a:rPr lang="ko-KR" altLang="en-US" sz="1200" dirty="0" err="1">
                <a:solidFill>
                  <a:schemeClr val="tx1"/>
                </a:solidFill>
              </a:rPr>
              <a:t>구조도입니다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개발 구역별로 디렉토리를 분류했고 </a:t>
            </a:r>
            <a:r>
              <a:rPr lang="ko-KR" altLang="en-US" sz="1200" dirty="0" err="1">
                <a:solidFill>
                  <a:schemeClr val="tx1"/>
                </a:solidFill>
              </a:rPr>
              <a:t>리덕스를</a:t>
            </a:r>
            <a:r>
              <a:rPr lang="ko-KR" altLang="en-US" sz="1200" dirty="0">
                <a:solidFill>
                  <a:schemeClr val="tx1"/>
                </a:solidFill>
              </a:rPr>
              <a:t> 활용하여 데이터를 관리했으며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스타일을 공통 작성했습니다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09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CDB31-2446-4A16-AD55-6F451128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4566138" cy="42618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875A6B-D4D9-465D-8C8B-9A563BBE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1D453C-F6DB-46A0-982B-7F1E924D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24274E-F2A9-4195-8339-B05E1ADF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microsoft.com/office/2007/relationships/hdphoto" Target="../media/hdphoto1.wdp"/><Relationship Id="rId9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result.png" TargetMode="External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537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6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Wire Frame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086" y="1481418"/>
            <a:ext cx="1316967" cy="19204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67" y="1499903"/>
            <a:ext cx="1316969" cy="19133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149" y="1495583"/>
            <a:ext cx="1501873" cy="19133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" name="그림 1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4915C651-DEC8-8D80-6C2D-D888C139C7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503" y="3546534"/>
            <a:ext cx="1052539" cy="11674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B9C52F9D-E0A2-9F06-AE9C-348BD09C1F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39" y="3546546"/>
            <a:ext cx="1387209" cy="94861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284D01-E843-2D5F-DF13-A5CC2DAF9C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08" y="1499099"/>
            <a:ext cx="1316977" cy="192046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2E6D693-9E2C-95DB-90A0-C8466BB61A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93" y="1511679"/>
            <a:ext cx="1251902" cy="18972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BB501E9-7F19-5057-108C-9BB9BB1624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5093" y="3546535"/>
            <a:ext cx="1387209" cy="18220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D5F68BD-EB2C-B823-D22E-1C636B4B03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0057" y="3546535"/>
            <a:ext cx="1444486" cy="28312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25E0332-03D1-5E76-0C9D-B30E876C9C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2298" y="3546535"/>
            <a:ext cx="1444486" cy="18972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AE9C74-9157-4721-ACFE-E1519DD409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36" y="914401"/>
            <a:ext cx="9997928" cy="502919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B81C2B2-0169-4F6A-B59A-B9CC96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r>
              <a:rPr lang="ko-KR" altLang="en-US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상세</a:t>
            </a:r>
          </a:p>
        </p:txBody>
      </p:sp>
    </p:spTree>
    <p:extLst>
      <p:ext uri="{BB962C8B-B14F-4D97-AF65-F5344CB8AC3E}">
        <p14:creationId xmlns:p14="http://schemas.microsoft.com/office/powerpoint/2010/main" val="205044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088015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246884" y="2948062"/>
            <a:ext cx="1885967" cy="276999"/>
            <a:chOff x="1522374" y="1735254"/>
            <a:chExt cx="1885967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18335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Swiper</a:t>
              </a:r>
              <a:r>
                <a:rPr lang="ko-KR" altLang="en-US" sz="12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088015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누적 탄소계산 데이터 시각화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246884" y="4526855"/>
            <a:ext cx="2016515" cy="276999"/>
            <a:chOff x="1522374" y="1735254"/>
            <a:chExt cx="2016515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1964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+mj-ea"/>
                </a:rPr>
                <a:t>Recharts</a:t>
              </a:r>
              <a:r>
                <a:rPr lang="ko-KR" altLang="en-US" sz="12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5E42B6-98CC-7CF1-98FB-A3ABA1F434F3}"/>
              </a:ext>
            </a:extLst>
          </p:cNvPr>
          <p:cNvGrpSpPr/>
          <p:nvPr/>
        </p:nvGrpSpPr>
        <p:grpSpPr>
          <a:xfrm>
            <a:off x="3246884" y="3278554"/>
            <a:ext cx="3554180" cy="276999"/>
            <a:chOff x="1522374" y="1735254"/>
            <a:chExt cx="3554180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DD0E6D-4AEF-1522-29EC-F63AF40FF26D}"/>
                </a:ext>
              </a:extLst>
            </p:cNvPr>
            <p:cNvSpPr txBox="1"/>
            <p:nvPr/>
          </p:nvSpPr>
          <p:spPr>
            <a:xfrm>
              <a:off x="1574762" y="1735254"/>
              <a:ext cx="35017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R" sz="1200" b="0" i="0" dirty="0" err="1">
                  <a:solidFill>
                    <a:srgbClr val="0D0D0D"/>
                  </a:solidFill>
                  <a:effectLst/>
                  <a:latin typeface="Söhne"/>
                </a:rPr>
                <a:t>Axios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로 데이터 요청 </a:t>
              </a:r>
              <a:r>
                <a:rPr lang="en-US" altLang="ko-KR" sz="1200" dirty="0">
                  <a:solidFill>
                    <a:srgbClr val="0D0D0D"/>
                  </a:solidFill>
                  <a:latin typeface="Söhne"/>
                </a:rPr>
                <a:t>,</a:t>
              </a:r>
              <a:r>
                <a:rPr lang="en" altLang="ko-KR" sz="1200" b="0" i="0" dirty="0">
                  <a:solidFill>
                    <a:srgbClr val="0D0D0D"/>
                  </a:solidFill>
                  <a:effectLst/>
                  <a:latin typeface="Söhne"/>
                </a:rPr>
                <a:t>Redux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 활용하여 데이터 로드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789AF10-271C-574A-8743-49B133FF930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414455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202268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558022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188809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CBDC02-5AB0-4331-8C76-19122E94FF13}"/>
              </a:ext>
            </a:extLst>
          </p:cNvPr>
          <p:cNvSpPr txBox="1"/>
          <p:nvPr/>
        </p:nvSpPr>
        <p:spPr>
          <a:xfrm>
            <a:off x="88412" y="1295409"/>
            <a:ext cx="2053767" cy="4313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316D1D-9606-4C99-BD1F-636E3761281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40576F9-0B47-8912-78C7-B798AF703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73" y="530280"/>
            <a:ext cx="3460067" cy="15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EE539-4224-4AF3-84DE-76F4DFEB4CE2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2310E-3109-43BF-9FF0-6F573651231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BF005-F025-4E2C-BE33-EE1DB2B01BB4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9D5E1-C4A1-4ADB-854C-AA264B4B6A9F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75B1CB-4942-5602-6591-5F0895ABDDAC}"/>
              </a:ext>
            </a:extLst>
          </p:cNvPr>
          <p:cNvGrpSpPr/>
          <p:nvPr/>
        </p:nvGrpSpPr>
        <p:grpSpPr>
          <a:xfrm>
            <a:off x="3100099" y="3596027"/>
            <a:ext cx="1354347" cy="307777"/>
            <a:chOff x="1522374" y="1735254"/>
            <a:chExt cx="1354347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15BCD0-7795-AF38-3699-2F3712E3F9C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회원유형별 탭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035146A-259F-26FC-D3D2-0FC41775C22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8" name="그림 7" descr="텍스트, 화이트, 폰트, 직사각형이(가) 표시된 사진&#10;&#10;자동 생성된 설명">
            <a:extLst>
              <a:ext uri="{FF2B5EF4-FFF2-40B4-BE49-F238E27FC236}">
                <a16:creationId xmlns:a16="http://schemas.microsoft.com/office/drawing/2014/main" id="{E2FF1836-BBEC-66A4-4297-86EACCBA2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49" y="1070336"/>
            <a:ext cx="3920335" cy="124155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99FBA7D-04E1-3212-76DE-9B01B5EAB9EF}"/>
              </a:ext>
            </a:extLst>
          </p:cNvPr>
          <p:cNvGrpSpPr/>
          <p:nvPr/>
        </p:nvGrpSpPr>
        <p:grpSpPr>
          <a:xfrm>
            <a:off x="3100099" y="1976713"/>
            <a:ext cx="596127" cy="307777"/>
            <a:chOff x="1522374" y="1735254"/>
            <a:chExt cx="596127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7D2CC0-73C7-DCA3-4957-7273A1726B5C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검색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39F0D3C-FC39-EE2B-9A84-9B07E372655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84F1CB-723A-61F1-6B93-044EFF9BF746}"/>
              </a:ext>
            </a:extLst>
          </p:cNvPr>
          <p:cNvGrpSpPr/>
          <p:nvPr/>
        </p:nvGrpSpPr>
        <p:grpSpPr>
          <a:xfrm>
            <a:off x="3100099" y="5305915"/>
            <a:ext cx="1314272" cy="307777"/>
            <a:chOff x="1522374" y="1735254"/>
            <a:chExt cx="1314272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D1E876-7266-8032-A505-48631CF28A73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페이지네이션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C494752-94FF-53B8-A245-89E0539B783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178359C-71B0-8EC4-AF72-E8A205B31AC6}"/>
              </a:ext>
            </a:extLst>
          </p:cNvPr>
          <p:cNvSpPr txBox="1"/>
          <p:nvPr/>
        </p:nvSpPr>
        <p:spPr>
          <a:xfrm>
            <a:off x="3103637" y="5661669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 페이지당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9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개의 컨텐츠 노출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5FA7E9-D99C-4984-BE6A-DD75244214BD}"/>
              </a:ext>
            </a:extLst>
          </p:cNvPr>
          <p:cNvSpPr txBox="1"/>
          <p:nvPr/>
        </p:nvSpPr>
        <p:spPr>
          <a:xfrm>
            <a:off x="3100099" y="5938668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 최대 페이지 번호는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까지 표시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7" name="그림 1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AD0CCD98-ADB6-FC55-FC05-15E5687B0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55" y="4498314"/>
            <a:ext cx="3087128" cy="688551"/>
          </a:xfrm>
          <a:prstGeom prst="rect">
            <a:avLst/>
          </a:prstGeom>
        </p:spPr>
      </p:pic>
      <p:pic>
        <p:nvPicPr>
          <p:cNvPr id="18" name="그림 1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01BEAFE7-6299-46BE-698F-8A916F1F9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4" y="2567554"/>
            <a:ext cx="3453762" cy="8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6121207"/>
            <a:ext cx="1376790" cy="307777"/>
            <a:chOff x="1522374" y="1735254"/>
            <a:chExt cx="1376790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CBF43F-BF81-4F06-A0FC-25B0E7B95AEA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EE73D-AF63-46DC-B78B-B36B229CDE6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7472F-9951-D755-781C-55977A90D5B1}"/>
              </a:ext>
            </a:extLst>
          </p:cNvPr>
          <p:cNvSpPr txBox="1"/>
          <p:nvPr/>
        </p:nvSpPr>
        <p:spPr>
          <a:xfrm>
            <a:off x="2901437" y="3490002"/>
            <a:ext cx="2602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</a:t>
            </a:r>
            <a:r>
              <a:rPr kumimoji="1" lang="en-US" altLang="ko-KR" sz="1200" dirty="0" err="1"/>
              <a:t>datepicker</a:t>
            </a:r>
            <a:r>
              <a:rPr kumimoji="1" lang="ko-KR" altLang="en-US" sz="1200" dirty="0"/>
              <a:t> 라이브러리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E40E-23D2-3CD0-F78D-351E42B4FCB6}"/>
              </a:ext>
            </a:extLst>
          </p:cNvPr>
          <p:cNvSpPr txBox="1"/>
          <p:nvPr/>
        </p:nvSpPr>
        <p:spPr>
          <a:xfrm>
            <a:off x="2893819" y="6383922"/>
            <a:ext cx="2178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react-quill</a:t>
            </a:r>
            <a:r>
              <a:rPr kumimoji="1" lang="ko-KR" altLang="en-US" sz="1200" dirty="0"/>
              <a:t> 라이브러리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7AE262-F88B-7E29-9394-245AE09D2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27" y="3937222"/>
            <a:ext cx="3596568" cy="2084677"/>
          </a:xfrm>
          <a:prstGeom prst="rect">
            <a:avLst/>
          </a:prstGeom>
        </p:spPr>
      </p:pic>
      <p:sp>
        <p:nvSpPr>
          <p:cNvPr id="6" name="右箭头 54">
            <a:extLst>
              <a:ext uri="{FF2B5EF4-FFF2-40B4-BE49-F238E27FC236}">
                <a16:creationId xmlns:a16="http://schemas.microsoft.com/office/drawing/2014/main" id="{2CC27550-B7B7-2167-8B80-CD410844D1D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25E46E-BFC7-4FCD-91D2-DFE1C58C9F25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3E37E-0157-4F7C-A37D-E4E7EE2A0B3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右箭头 54">
            <a:extLst>
              <a:ext uri="{FF2B5EF4-FFF2-40B4-BE49-F238E27FC236}">
                <a16:creationId xmlns:a16="http://schemas.microsoft.com/office/drawing/2014/main" id="{1743F021-76BD-7BD7-C87D-2DB62B8DDCA7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40180" y="461577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7" y="2737668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5283594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5283592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6211834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6211832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B7C913-A17B-4898-BED5-7F7276CB7FF9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3AD2B-0D67-4504-BC19-9917E229BF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4" name="그림 3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719E93-7396-E14D-2870-D1394375D6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68" y="888565"/>
            <a:ext cx="1640086" cy="1395718"/>
          </a:xfrm>
          <a:prstGeom prst="rect">
            <a:avLst/>
          </a:prstGeom>
        </p:spPr>
      </p:pic>
      <p:pic>
        <p:nvPicPr>
          <p:cNvPr id="35" name="그림 3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D4A121E7-AF82-F918-EC11-630CB77F8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21" y="1019983"/>
            <a:ext cx="2006474" cy="1221124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0240EC-893A-8658-9C9B-B6B049C7AF2E}"/>
              </a:ext>
            </a:extLst>
          </p:cNvPr>
          <p:cNvGrpSpPr/>
          <p:nvPr/>
        </p:nvGrpSpPr>
        <p:grpSpPr>
          <a:xfrm>
            <a:off x="4895391" y="2285421"/>
            <a:ext cx="1423276" cy="276999"/>
            <a:chOff x="1522374" y="1747954"/>
            <a:chExt cx="1423276" cy="276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5E92FE-CDBA-080E-5514-129CA97A3DEF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작성자 정보 로드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4B05B52-A774-8A68-FE52-51ACF7D573C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70D9329-D594-CFA7-D1BF-97C3397CDEB3}"/>
              </a:ext>
            </a:extLst>
          </p:cNvPr>
          <p:cNvGrpSpPr/>
          <p:nvPr/>
        </p:nvGrpSpPr>
        <p:grpSpPr>
          <a:xfrm>
            <a:off x="2714929" y="2284283"/>
            <a:ext cx="1423276" cy="276999"/>
            <a:chOff x="1522374" y="1747954"/>
            <a:chExt cx="1423276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E19E3-CDA3-A4DE-5DF3-B7AD3ED1B7A8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상세 데이터 로드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C86ADC8-7051-3477-826D-FF7BF23BDB9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979528-D689-4AFE-9982-917E061DA8B5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69653-E2C0-4DBD-9A5B-41A5746386E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77FD47-135A-2987-D313-B2E03DA3140C}"/>
              </a:ext>
            </a:extLst>
          </p:cNvPr>
          <p:cNvGrpSpPr/>
          <p:nvPr/>
        </p:nvGrpSpPr>
        <p:grpSpPr>
          <a:xfrm>
            <a:off x="6376919" y="5244915"/>
            <a:ext cx="2399505" cy="307777"/>
            <a:chOff x="1522374" y="1735254"/>
            <a:chExt cx="2399505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BBA099-DD2F-912F-1C52-9AEF69167DAE}"/>
                </a:ext>
              </a:extLst>
            </p:cNvPr>
            <p:cNvSpPr txBox="1"/>
            <p:nvPr/>
          </p:nvSpPr>
          <p:spPr>
            <a:xfrm>
              <a:off x="1574762" y="1735254"/>
              <a:ext cx="2347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9023385-6ED9-CF59-5610-5119335CB96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61888-3D9B-CE11-6CBB-66B06CCC8F82}"/>
              </a:ext>
            </a:extLst>
          </p:cNvPr>
          <p:cNvGrpSpPr/>
          <p:nvPr/>
        </p:nvGrpSpPr>
        <p:grpSpPr>
          <a:xfrm>
            <a:off x="6376919" y="5663866"/>
            <a:ext cx="3180167" cy="307777"/>
            <a:chOff x="1522374" y="1735254"/>
            <a:chExt cx="3180167" cy="3077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E178E7-4E4F-3F69-E967-1ED2DC8EC060}"/>
                </a:ext>
              </a:extLst>
            </p:cNvPr>
            <p:cNvSpPr txBox="1"/>
            <p:nvPr/>
          </p:nvSpPr>
          <p:spPr>
            <a:xfrm>
              <a:off x="1574762" y="1735254"/>
              <a:ext cx="3127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인풋에 작성한 데이터 서버에 업로드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655291B-9D33-4234-2794-C7DDC34C98E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6DCD8-59CF-4FC9-B90F-4FEFE32BBD6B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644D4-DE67-48D4-8B80-9E0DD7A51D4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7CC4-B07D-D716-74C3-002E93972581}"/>
              </a:ext>
            </a:extLst>
          </p:cNvPr>
          <p:cNvGrpSpPr/>
          <p:nvPr/>
        </p:nvGrpSpPr>
        <p:grpSpPr>
          <a:xfrm>
            <a:off x="3289186" y="3028075"/>
            <a:ext cx="3000631" cy="307777"/>
            <a:chOff x="1522374" y="1735254"/>
            <a:chExt cx="3000631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0FBCDF-0135-A34F-71C4-C274CA1DC3C2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서버에 저장된 게시글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C7CDC13-4FCB-4675-1EDA-947F46737CE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0F0893-C40E-43A9-4E6D-8BB9608FC9B8}"/>
              </a:ext>
            </a:extLst>
          </p:cNvPr>
          <p:cNvGrpSpPr/>
          <p:nvPr/>
        </p:nvGrpSpPr>
        <p:grpSpPr>
          <a:xfrm>
            <a:off x="3284121" y="3457956"/>
            <a:ext cx="2758578" cy="307777"/>
            <a:chOff x="1522374" y="1735254"/>
            <a:chExt cx="2758578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7EC424-0DA4-DF75-78FA-A7ED86DAB5A4}"/>
                </a:ext>
              </a:extLst>
            </p:cNvPr>
            <p:cNvSpPr txBox="1"/>
            <p:nvPr/>
          </p:nvSpPr>
          <p:spPr>
            <a:xfrm>
              <a:off x="1574762" y="1735254"/>
              <a:ext cx="27061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수정된 데이터 서버에 업데이트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7973F3-2257-E7DD-7952-87FA831991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CC02C7-F358-4EFD-8990-3318FCFD00E3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1A6-0E42-4E28-AFA0-A2ADE86D6B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42FF660-8CF2-4AB8-B039-5835E1C1BDE6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744FE-0E77-4FC7-AA20-46CBA43E24E9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447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B72D4CC-162B-4783-95A5-0F888BEE7E2F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0754BE-47C5-4956-8A93-E1F655B355F4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019922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A6F2B7-B001-42D0-97C9-D588ABD5631C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4E2807-94C4-4099-B9FC-27A62708BC13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875159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588DC4-9B3A-4CC7-865E-0EEE0E59BCC8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775F41-6B79-4347-AFE2-70ABD7408531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286492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E79B02-6367-464E-B433-8823138E35A2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E2AB3D-821F-46EB-A84C-9C5D521A18E0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391849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0D5BDF-BB4A-43FF-9B08-07B7D5069934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3D3FE2-CE94-450F-9F40-F9921F222EB7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56756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EE84A6D-9EE9-44C6-AA88-53C98195BC98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7AB73A-6E3B-48C6-93C7-ACA34DFF5AE6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01139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FC8FAD0-16B4-49CD-AF97-4A98AE689B04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D67928-237C-4E79-A716-CB8A99B8C9D4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  <p:sp>
        <p:nvSpPr>
          <p:cNvPr id="2" name="TextBox 1">
            <a:hlinkClick r:id="rId5" action="ppaction://hlinkfile"/>
            <a:extLst>
              <a:ext uri="{FF2B5EF4-FFF2-40B4-BE49-F238E27FC236}">
                <a16:creationId xmlns:a16="http://schemas.microsoft.com/office/drawing/2014/main" id="{78B5CB73-EDA1-4D56-9F46-7F33019748CC}"/>
              </a:ext>
            </a:extLst>
          </p:cNvPr>
          <p:cNvSpPr txBox="1"/>
          <p:nvPr/>
        </p:nvSpPr>
        <p:spPr>
          <a:xfrm>
            <a:off x="8510796" y="6314061"/>
            <a:ext cx="2058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A93FB"/>
                </a:solidFill>
              </a:rPr>
              <a:t>Link</a:t>
            </a:r>
            <a:r>
              <a:rPr lang="ko-KR" altLang="en-US" sz="1400" dirty="0">
                <a:solidFill>
                  <a:srgbClr val="2A93FB"/>
                </a:solidFill>
              </a:rPr>
              <a:t> </a:t>
            </a:r>
            <a:r>
              <a:rPr lang="en-US" altLang="ko-KR" sz="1400" dirty="0">
                <a:solidFill>
                  <a:srgbClr val="2A93FB"/>
                </a:solidFill>
              </a:rPr>
              <a:t>: </a:t>
            </a:r>
            <a:r>
              <a:rPr lang="ko-KR" altLang="en-US" sz="1400" dirty="0">
                <a:solidFill>
                  <a:srgbClr val="2A93FB"/>
                </a:solidFill>
              </a:rPr>
              <a:t>저장 이미지 원본</a:t>
            </a:r>
          </a:p>
        </p:txBody>
      </p:sp>
    </p:spTree>
    <p:extLst>
      <p:ext uri="{BB962C8B-B14F-4D97-AF65-F5344CB8AC3E}">
        <p14:creationId xmlns:p14="http://schemas.microsoft.com/office/powerpoint/2010/main" val="1702917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4B408D8-5200-4610-B1C0-E943B6860F3F}"/>
              </a:ext>
            </a:extLst>
          </p:cNvPr>
          <p:cNvCxnSpPr>
            <a:cxnSpLocks/>
            <a:stCxn id="2" idx="6"/>
            <a:endCxn id="17" idx="2"/>
          </p:cNvCxnSpPr>
          <p:nvPr/>
        </p:nvCxnSpPr>
        <p:spPr>
          <a:xfrm>
            <a:off x="3163653" y="3750003"/>
            <a:ext cx="774876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B77A476-15D1-4FC2-8829-27AF6AF7B17D}"/>
              </a:ext>
            </a:extLst>
          </p:cNvPr>
          <p:cNvCxnSpPr>
            <a:cxnSpLocks/>
          </p:cNvCxnSpPr>
          <p:nvPr/>
        </p:nvCxnSpPr>
        <p:spPr>
          <a:xfrm>
            <a:off x="2886947" y="3403827"/>
            <a:ext cx="1881801" cy="0"/>
          </a:xfrm>
          <a:prstGeom prst="line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BBE0B90-CFAF-41D6-8959-04F5F5C86F8C}"/>
              </a:ext>
            </a:extLst>
          </p:cNvPr>
          <p:cNvCxnSpPr>
            <a:cxnSpLocks/>
          </p:cNvCxnSpPr>
          <p:nvPr/>
        </p:nvCxnSpPr>
        <p:spPr>
          <a:xfrm>
            <a:off x="4768748" y="4630200"/>
            <a:ext cx="4538579" cy="0"/>
          </a:xfrm>
          <a:prstGeom prst="line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2D37D03B-977E-4208-87B5-E9520E8ACAC2}"/>
              </a:ext>
            </a:extLst>
          </p:cNvPr>
          <p:cNvSpPr/>
          <p:nvPr/>
        </p:nvSpPr>
        <p:spPr>
          <a:xfrm>
            <a:off x="288694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5764A55-C4D1-4C1C-8034-A4CF5DBE4B35}"/>
              </a:ext>
            </a:extLst>
          </p:cNvPr>
          <p:cNvSpPr/>
          <p:nvPr/>
        </p:nvSpPr>
        <p:spPr>
          <a:xfrm>
            <a:off x="4492042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C1E53D1-0410-4C5B-ACB1-300AC7DEA1B1}"/>
              </a:ext>
            </a:extLst>
          </p:cNvPr>
          <p:cNvSpPr/>
          <p:nvPr/>
        </p:nvSpPr>
        <p:spPr>
          <a:xfrm>
            <a:off x="609713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944B80C-D491-4DB2-AFE7-ED98A0815331}"/>
              </a:ext>
            </a:extLst>
          </p:cNvPr>
          <p:cNvSpPr/>
          <p:nvPr/>
        </p:nvSpPr>
        <p:spPr>
          <a:xfrm>
            <a:off x="7702232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0A804A4-DE16-44A8-85C2-F968FBAD8355}"/>
              </a:ext>
            </a:extLst>
          </p:cNvPr>
          <p:cNvSpPr/>
          <p:nvPr/>
        </p:nvSpPr>
        <p:spPr>
          <a:xfrm>
            <a:off x="10912420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E05C4E-B487-48E1-96C5-84A12EE59830}"/>
              </a:ext>
            </a:extLst>
          </p:cNvPr>
          <p:cNvSpPr txBox="1"/>
          <p:nvPr/>
        </p:nvSpPr>
        <p:spPr>
          <a:xfrm>
            <a:off x="3297111" y="3265328"/>
            <a:ext cx="106311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기획 및 설계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BD253-6EBB-4549-9C3F-D3780A63F7FD}"/>
              </a:ext>
            </a:extLst>
          </p:cNvPr>
          <p:cNvSpPr txBox="1"/>
          <p:nvPr/>
        </p:nvSpPr>
        <p:spPr>
          <a:xfrm>
            <a:off x="6791816" y="4491701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개발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0C98C6-B769-41C0-96E2-DFF9B8F82EA0}"/>
              </a:ext>
            </a:extLst>
          </p:cNvPr>
          <p:cNvSpPr txBox="1"/>
          <p:nvPr/>
        </p:nvSpPr>
        <p:spPr>
          <a:xfrm>
            <a:off x="4135708" y="402064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2024-02-16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10CF43-ED73-47C7-911D-2DBD3FA3B0A0}"/>
              </a:ext>
            </a:extLst>
          </p:cNvPr>
          <p:cNvSpPr txBox="1"/>
          <p:nvPr/>
        </p:nvSpPr>
        <p:spPr>
          <a:xfrm>
            <a:off x="7345898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2024-03-11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99E6202-9C1C-4233-8E9A-101B0D7DC9EE}"/>
              </a:ext>
            </a:extLst>
          </p:cNvPr>
          <p:cNvSpPr/>
          <p:nvPr/>
        </p:nvSpPr>
        <p:spPr>
          <a:xfrm>
            <a:off x="930732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AF3487-2FD1-4B39-BC05-4737305258A7}"/>
              </a:ext>
            </a:extLst>
          </p:cNvPr>
          <p:cNvSpPr txBox="1"/>
          <p:nvPr/>
        </p:nvSpPr>
        <p:spPr>
          <a:xfrm>
            <a:off x="5428300" y="3228469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차 프로토타입 리뷰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EAC095-9E52-44F5-9931-3EA3C3B3A75D}"/>
              </a:ext>
            </a:extLst>
          </p:cNvPr>
          <p:cNvSpPr txBox="1"/>
          <p:nvPr/>
        </p:nvSpPr>
        <p:spPr>
          <a:xfrm>
            <a:off x="7266548" y="3228468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차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기능 리뷰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E19FBB-5390-4D53-9174-4452D5A67F6A}"/>
              </a:ext>
            </a:extLst>
          </p:cNvPr>
          <p:cNvSpPr txBox="1"/>
          <p:nvPr/>
        </p:nvSpPr>
        <p:spPr>
          <a:xfrm>
            <a:off x="2530613" y="4020639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2024-02-01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7F810B-1F4A-431D-B852-3D817420A10E}"/>
              </a:ext>
            </a:extLst>
          </p:cNvPr>
          <p:cNvSpPr txBox="1"/>
          <p:nvPr/>
        </p:nvSpPr>
        <p:spPr>
          <a:xfrm>
            <a:off x="8950993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2024-03-15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4F5BFF-3897-4503-95C5-47561E0AE8DB}"/>
              </a:ext>
            </a:extLst>
          </p:cNvPr>
          <p:cNvSpPr txBox="1"/>
          <p:nvPr/>
        </p:nvSpPr>
        <p:spPr>
          <a:xfrm>
            <a:off x="5740803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2024-03-08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016175-A5EE-4C0D-AAF1-031EDDF5830E}"/>
              </a:ext>
            </a:extLst>
          </p:cNvPr>
          <p:cNvSpPr txBox="1"/>
          <p:nvPr/>
        </p:nvSpPr>
        <p:spPr>
          <a:xfrm>
            <a:off x="10804551" y="402064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</a:rPr>
              <a:t>미정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AA73E7-030B-4DBA-9996-F2EFC000FCF5}"/>
              </a:ext>
            </a:extLst>
          </p:cNvPr>
          <p:cNvSpPr txBox="1"/>
          <p:nvPr/>
        </p:nvSpPr>
        <p:spPr>
          <a:xfrm>
            <a:off x="10804550" y="32284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1106728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마치며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38203C-69B5-4A9E-9A8F-B0D09E74F267}"/>
              </a:ext>
            </a:extLst>
          </p:cNvPr>
          <p:cNvSpPr txBox="1"/>
          <p:nvPr/>
        </p:nvSpPr>
        <p:spPr>
          <a:xfrm>
            <a:off x="5981700" y="3429000"/>
            <a:ext cx="2058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5691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DC6EF-2073-9BE6-B0DD-7FEF0D3EB1E6}"/>
              </a:ext>
            </a:extLst>
          </p:cNvPr>
          <p:cNvSpPr txBox="1"/>
          <p:nvPr/>
        </p:nvSpPr>
        <p:spPr>
          <a:xfrm>
            <a:off x="3294487" y="5450075"/>
            <a:ext cx="3050835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개인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기업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단체 사용자 대상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4719BC-D195-D2D6-E38F-E22D79452F97}"/>
              </a:ext>
            </a:extLst>
          </p:cNvPr>
          <p:cNvGrpSpPr/>
          <p:nvPr/>
        </p:nvGrpSpPr>
        <p:grpSpPr>
          <a:xfrm>
            <a:off x="2942142" y="1800602"/>
            <a:ext cx="3755523" cy="3229889"/>
            <a:chOff x="2817553" y="2112822"/>
            <a:chExt cx="3866387" cy="3347360"/>
          </a:xfrm>
        </p:grpSpPr>
        <p:pic>
          <p:nvPicPr>
            <p:cNvPr id="21" name="그림 20" descr="로고, 그래픽, 클립아트, 상징이(가) 표시된 사진&#10;&#10;자동 생성된 설명">
              <a:extLst>
                <a:ext uri="{FF2B5EF4-FFF2-40B4-BE49-F238E27FC236}">
                  <a16:creationId xmlns:a16="http://schemas.microsoft.com/office/drawing/2014/main" id="{41F7E13D-3D67-3473-4BFC-FC7E9D95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802" y="2112822"/>
              <a:ext cx="1597889" cy="1847101"/>
            </a:xfrm>
            <a:prstGeom prst="rect">
              <a:avLst/>
            </a:prstGeom>
          </p:spPr>
        </p:pic>
        <p:pic>
          <p:nvPicPr>
            <p:cNvPr id="17" name="그림 16" descr="로고, 그래픽, 폰트, 상징이(가) 표시된 사진&#10;&#10;자동 생성된 설명">
              <a:extLst>
                <a:ext uri="{FF2B5EF4-FFF2-40B4-BE49-F238E27FC236}">
                  <a16:creationId xmlns:a16="http://schemas.microsoft.com/office/drawing/2014/main" id="{15A4E38C-8814-C071-4623-6BA2BCAD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553" y="3542722"/>
              <a:ext cx="1597883" cy="1917460"/>
            </a:xfrm>
            <a:prstGeom prst="rect">
              <a:avLst/>
            </a:prstGeom>
          </p:spPr>
        </p:pic>
        <p:pic>
          <p:nvPicPr>
            <p:cNvPr id="19" name="그림 18" descr="그래픽, 로고, 클립아트, 원이(가) 표시된 사진&#10;&#10;자동 생성된 설명">
              <a:extLst>
                <a:ext uri="{FF2B5EF4-FFF2-40B4-BE49-F238E27FC236}">
                  <a16:creationId xmlns:a16="http://schemas.microsoft.com/office/drawing/2014/main" id="{9C114317-BE6D-9D36-014A-0DAC3C09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460" y="3622262"/>
              <a:ext cx="1585480" cy="178912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BC56819-D309-2522-8D73-2692B3A6A0BC}"/>
              </a:ext>
            </a:extLst>
          </p:cNvPr>
          <p:cNvSpPr txBox="1"/>
          <p:nvPr/>
        </p:nvSpPr>
        <p:spPr>
          <a:xfrm>
            <a:off x="7829678" y="5519138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캠페인 </a:t>
            </a:r>
            <a:r>
              <a:rPr lang="ko-KR" altLang="en-US" b="1" dirty="0">
                <a:solidFill>
                  <a:schemeClr val="accent6"/>
                </a:solidFill>
                <a:latin typeface="Söhne"/>
              </a:rPr>
              <a:t>게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시판 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/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 데이터 시각화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pic>
        <p:nvPicPr>
          <p:cNvPr id="2" name="그림 1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5A341429-0868-F46E-3DD7-E33784C01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60" y="3648516"/>
            <a:ext cx="4651466" cy="1714176"/>
          </a:xfrm>
          <a:prstGeom prst="rect">
            <a:avLst/>
          </a:prstGeom>
        </p:spPr>
      </p:pic>
      <p:pic>
        <p:nvPicPr>
          <p:cNvPr id="8" name="그림 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27A4CFA1-1DC9-1C9B-1DBF-0A1C227B72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0" t="17440" r="9180" b="55952"/>
          <a:stretch/>
        </p:blipFill>
        <p:spPr>
          <a:xfrm>
            <a:off x="7330360" y="1295409"/>
            <a:ext cx="4651466" cy="22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DD49A172-9E5E-449D-AF45-6F6952A9F003}"/>
              </a:ext>
            </a:extLst>
          </p:cNvPr>
          <p:cNvGrpSpPr/>
          <p:nvPr/>
        </p:nvGrpSpPr>
        <p:grpSpPr>
          <a:xfrm>
            <a:off x="6106044" y="2095010"/>
            <a:ext cx="2077000" cy="3947670"/>
            <a:chOff x="6106044" y="2095010"/>
            <a:chExt cx="2077000" cy="394767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E2F7D48-BB6E-4DFD-8E7C-5171F05B1E7F}"/>
                </a:ext>
              </a:extLst>
            </p:cNvPr>
            <p:cNvSpPr/>
            <p:nvPr/>
          </p:nvSpPr>
          <p:spPr>
            <a:xfrm>
              <a:off x="6106044" y="2095010"/>
              <a:ext cx="2077000" cy="354035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B8D3EDF-7892-4AFD-9395-85D997472343}"/>
                </a:ext>
              </a:extLst>
            </p:cNvPr>
            <p:cNvCxnSpPr/>
            <p:nvPr/>
          </p:nvCxnSpPr>
          <p:spPr>
            <a:xfrm>
              <a:off x="6443789" y="3812435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A72643-C21B-4742-99CF-087408887D7B}"/>
                </a:ext>
              </a:extLst>
            </p:cNvPr>
            <p:cNvSpPr txBox="1"/>
            <p:nvPr/>
          </p:nvSpPr>
          <p:spPr>
            <a:xfrm>
              <a:off x="6464225" y="3942601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상호형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B903DA8-5558-4924-84A3-DDA73CF18416}"/>
                </a:ext>
              </a:extLst>
            </p:cNvPr>
            <p:cNvSpPr/>
            <p:nvPr/>
          </p:nvSpPr>
          <p:spPr>
            <a:xfrm>
              <a:off x="6443789" y="2295673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4CC67D-46B0-4C08-BA05-92977822DEF3}"/>
                </a:ext>
              </a:extLst>
            </p:cNvPr>
            <p:cNvSpPr txBox="1"/>
            <p:nvPr/>
          </p:nvSpPr>
          <p:spPr>
            <a:xfrm>
              <a:off x="6250757" y="4411467"/>
              <a:ext cx="173421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개발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서버 운영</a:t>
              </a:r>
              <a:b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탄소계산기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데이터 시각화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1" name="그림 10" descr="상징, 원, 사각형, 패턴이(가) 표시된 사진&#10;&#10;자동 생성된 설명">
              <a:extLst>
                <a:ext uri="{FF2B5EF4-FFF2-40B4-BE49-F238E27FC236}">
                  <a16:creationId xmlns:a16="http://schemas.microsoft.com/office/drawing/2014/main" id="{8EF95C30-1232-9A6D-6A6D-D62E8DAF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5172" y="2348427"/>
              <a:ext cx="1245388" cy="1155143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BD93305-89DA-4757-B636-573F59E25552}"/>
                </a:ext>
              </a:extLst>
            </p:cNvPr>
            <p:cNvGrpSpPr/>
            <p:nvPr/>
          </p:nvGrpSpPr>
          <p:grpSpPr>
            <a:xfrm>
              <a:off x="6519239" y="5734903"/>
              <a:ext cx="1197253" cy="307777"/>
              <a:chOff x="1522374" y="1735254"/>
              <a:chExt cx="1197253" cy="30777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89E6A5-4C44-44AD-8A85-890CA79B15A1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11448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rgbClr val="0070C0"/>
                    </a:solidFill>
                    <a:latin typeface="+mj-ea"/>
                    <a:ea typeface="+mj-ea"/>
                  </a:rPr>
                  <a:t>탄소 계산기</a:t>
                </a: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DB16315-1AF9-4E8B-9879-F451A4A4AF64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A12D583-4BC8-4D10-9B4B-5853EA1ECFA3}"/>
              </a:ext>
            </a:extLst>
          </p:cNvPr>
          <p:cNvGrpSpPr/>
          <p:nvPr/>
        </p:nvGrpSpPr>
        <p:grpSpPr>
          <a:xfrm>
            <a:off x="9015194" y="2095012"/>
            <a:ext cx="2077000" cy="3947670"/>
            <a:chOff x="9015194" y="2095012"/>
            <a:chExt cx="2077000" cy="394767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7E0591E-D14F-472E-B4A0-7DC7FB638BED}"/>
                </a:ext>
              </a:extLst>
            </p:cNvPr>
            <p:cNvSpPr/>
            <p:nvPr/>
          </p:nvSpPr>
          <p:spPr>
            <a:xfrm>
              <a:off x="9015194" y="2095012"/>
              <a:ext cx="2077000" cy="3540359"/>
            </a:xfrm>
            <a:prstGeom prst="roundRect">
              <a:avLst/>
            </a:prstGeom>
            <a:solidFill>
              <a:srgbClr val="00549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54E3B7B-A1BA-4D03-AA24-6F6D90EBC227}"/>
                </a:ext>
              </a:extLst>
            </p:cNvPr>
            <p:cNvCxnSpPr/>
            <p:nvPr/>
          </p:nvCxnSpPr>
          <p:spPr>
            <a:xfrm>
              <a:off x="9379617" y="3865191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180A538-A9C8-49EB-8841-77D57CFBFB37}"/>
                </a:ext>
              </a:extLst>
            </p:cNvPr>
            <p:cNvSpPr/>
            <p:nvPr/>
          </p:nvSpPr>
          <p:spPr>
            <a:xfrm>
              <a:off x="9379617" y="2348429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1AD272-5EE6-4481-8AF8-F5E1187033E2}"/>
                </a:ext>
              </a:extLst>
            </p:cNvPr>
            <p:cNvSpPr txBox="1"/>
            <p:nvPr/>
          </p:nvSpPr>
          <p:spPr>
            <a:xfrm>
              <a:off x="9373860" y="4009293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김민호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BA5959-7ECE-4BF7-B7E4-B8421FD43628}"/>
                </a:ext>
              </a:extLst>
            </p:cNvPr>
            <p:cNvSpPr txBox="1"/>
            <p:nvPr/>
          </p:nvSpPr>
          <p:spPr>
            <a:xfrm>
              <a:off x="9134588" y="4408910"/>
              <a:ext cx="1838212" cy="567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로그인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/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회원가입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9" name="그림 18" descr="원, 상징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B0E1E575-8180-49E4-EBE0-03CD461B6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617" y="2365282"/>
              <a:ext cx="1348154" cy="1335314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1C106CD-2612-4583-9FFF-3DF9D08059EE}"/>
                </a:ext>
              </a:extLst>
            </p:cNvPr>
            <p:cNvGrpSpPr/>
            <p:nvPr/>
          </p:nvGrpSpPr>
          <p:grpSpPr>
            <a:xfrm>
              <a:off x="9267516" y="5734905"/>
              <a:ext cx="1572356" cy="307777"/>
              <a:chOff x="1522374" y="1735254"/>
              <a:chExt cx="1572356" cy="307777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AC659F5-A681-41E8-A5ED-DD53EDB17C7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로그인</a:t>
                </a:r>
                <a:r>
                  <a:rPr lang="en-US" altLang="ko-KR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회원가입</a:t>
                </a: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BFB05EBA-189F-4398-B16D-166CA99BA676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rgbClr val="0054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>
                  <a:solidFill>
                    <a:srgbClr val="005490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3211380" y="2095011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3575803" y="3865190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3575803" y="2348428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3570046" y="4014295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3335878" y="4396232"/>
            <a:ext cx="18898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총괄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Front-end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전반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UI/UX 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게시판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(C.R.U.D)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3" y="2335821"/>
            <a:ext cx="1348154" cy="134815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9419F9B-5F7B-40BC-A11B-18AD1A22872D}"/>
              </a:ext>
            </a:extLst>
          </p:cNvPr>
          <p:cNvGrpSpPr/>
          <p:nvPr/>
        </p:nvGrpSpPr>
        <p:grpSpPr>
          <a:xfrm>
            <a:off x="3592394" y="5698295"/>
            <a:ext cx="1376790" cy="307777"/>
            <a:chOff x="1522374" y="1735254"/>
            <a:chExt cx="1376790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FBF475A-C99F-41A9-8831-8A2DEFD658E2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2A93FB"/>
                  </a:solidFill>
                  <a:latin typeface="+mj-ea"/>
                  <a:ea typeface="+mj-ea"/>
                </a:rPr>
                <a:t>캠페인 게시판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E4EFF13-EE26-4BFF-AB8E-D2CED56CF5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2A93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2A93F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87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7137483" y="3299172"/>
            <a:ext cx="859962" cy="72877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그래픽, 그래픽 디자인, 폰트, 텍스트이(가) 표시된 사진&#10;&#10;자동 생성된 설명">
            <a:extLst>
              <a:ext uri="{FF2B5EF4-FFF2-40B4-BE49-F238E27FC236}">
                <a16:creationId xmlns:a16="http://schemas.microsoft.com/office/drawing/2014/main" id="{125CDF69-6708-622F-E19E-1CCD4408D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811" y="2507279"/>
            <a:ext cx="2337486" cy="2337486"/>
          </a:xfrm>
          <a:prstGeom prst="rect">
            <a:avLst/>
          </a:prstGeom>
        </p:spPr>
      </p:pic>
      <p:pic>
        <p:nvPicPr>
          <p:cNvPr id="14" name="그림 13" descr="그래픽, 원, 다채로움, 예술이(가) 표시된 사진&#10;&#10;자동 생성된 설명">
            <a:extLst>
              <a:ext uri="{FF2B5EF4-FFF2-40B4-BE49-F238E27FC236}">
                <a16:creationId xmlns:a16="http://schemas.microsoft.com/office/drawing/2014/main" id="{716E401D-5FF4-1306-298A-B205C5294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34" y="1711672"/>
            <a:ext cx="1587500" cy="1587500"/>
          </a:xfrm>
          <a:prstGeom prst="rect">
            <a:avLst/>
          </a:prstGeom>
        </p:spPr>
      </p:pic>
      <p:pic>
        <p:nvPicPr>
          <p:cNvPr id="20" name="그림 19" descr="그래픽, 폰트, 상징, 로고이(가) 표시된 사진&#10;&#10;자동 생성된 설명">
            <a:extLst>
              <a:ext uri="{FF2B5EF4-FFF2-40B4-BE49-F238E27FC236}">
                <a16:creationId xmlns:a16="http://schemas.microsoft.com/office/drawing/2014/main" id="{6489DFC7-BF6E-42B8-7136-EA48348E4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38" y="1761398"/>
            <a:ext cx="1468679" cy="1468679"/>
          </a:xfrm>
          <a:prstGeom prst="rect">
            <a:avLst/>
          </a:prstGeom>
        </p:spPr>
      </p:pic>
      <p:pic>
        <p:nvPicPr>
          <p:cNvPr id="22" name="그림 21" descr="그래픽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6BB8808-7EF5-0521-62E7-9B6A5D270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28" y="3398767"/>
            <a:ext cx="1468677" cy="1468677"/>
          </a:xfrm>
          <a:prstGeom prst="rect">
            <a:avLst/>
          </a:prstGeom>
        </p:spPr>
      </p:pic>
      <p:pic>
        <p:nvPicPr>
          <p:cNvPr id="24" name="그림 23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F9369C4F-28FD-CFE2-FB8B-0A3E365D9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19" y="5028067"/>
            <a:ext cx="2246230" cy="916829"/>
          </a:xfrm>
          <a:prstGeom prst="rect">
            <a:avLst/>
          </a:prstGeom>
        </p:spPr>
      </p:pic>
      <p:pic>
        <p:nvPicPr>
          <p:cNvPr id="26" name="그림 25" descr="노랑, 직사각형, 그래픽, 스크린샷이(가) 표시된 사진&#10;&#10;자동 생성된 설명">
            <a:extLst>
              <a:ext uri="{FF2B5EF4-FFF2-40B4-BE49-F238E27FC236}">
                <a16:creationId xmlns:a16="http://schemas.microsoft.com/office/drawing/2014/main" id="{3ABBD391-61A2-8E0D-0F0A-110565D73A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58" y="3424882"/>
            <a:ext cx="1416449" cy="14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8979CC-B2F2-468A-B441-E3B7ED008EE4}"/>
              </a:ext>
            </a:extLst>
          </p:cNvPr>
          <p:cNvSpPr/>
          <p:nvPr/>
        </p:nvSpPr>
        <p:spPr>
          <a:xfrm>
            <a:off x="4787899" y="5311349"/>
            <a:ext cx="7234115" cy="12544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C2B27E-F001-4C0F-B9F0-B081259723AF}"/>
              </a:ext>
            </a:extLst>
          </p:cNvPr>
          <p:cNvSpPr/>
          <p:nvPr/>
        </p:nvSpPr>
        <p:spPr>
          <a:xfrm>
            <a:off x="4787900" y="1414518"/>
            <a:ext cx="7234115" cy="35765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045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7018A38-945E-4022-86DC-2E1DC8DF5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47" y="1568406"/>
            <a:ext cx="1687037" cy="49973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A54FBF-4D7D-492F-8837-786CDFF1919B}"/>
              </a:ext>
            </a:extLst>
          </p:cNvPr>
          <p:cNvSpPr txBox="1"/>
          <p:nvPr/>
        </p:nvSpPr>
        <p:spPr>
          <a:xfrm>
            <a:off x="4838700" y="1260630"/>
            <a:ext cx="19975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Client-Side port:3000</a:t>
            </a:r>
            <a:endParaRPr lang="ko-KR" alt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1BAEA3-981D-4D64-B8B9-5D793AEE26A0}"/>
              </a:ext>
            </a:extLst>
          </p:cNvPr>
          <p:cNvSpPr txBox="1"/>
          <p:nvPr/>
        </p:nvSpPr>
        <p:spPr>
          <a:xfrm>
            <a:off x="4838700" y="5143020"/>
            <a:ext cx="20470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Server-Side port:8000</a:t>
            </a:r>
            <a:endParaRPr lang="ko-KR" altLang="en-US" sz="1400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130C8AA-E5A9-4CB9-9B76-B750C39B4BA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170170" y="2042546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7871BB9-56D2-4D86-A14A-555D94411709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259235" y="233807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54F9393-5E63-4550-BBF4-444E55A6C04A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246438" y="3491998"/>
            <a:ext cx="3876885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F5121BE-D749-4EAA-8225-A5777F0B588B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246438" y="3659518"/>
            <a:ext cx="5168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E8048B0-AEC5-4C11-83B6-A2ED06864A4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59235" y="3990488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C4952F-24D6-4CF3-9632-F51841D9BA2D}"/>
              </a:ext>
            </a:extLst>
          </p:cNvPr>
          <p:cNvSpPr/>
          <p:nvPr/>
        </p:nvSpPr>
        <p:spPr>
          <a:xfrm>
            <a:off x="7830288" y="1840612"/>
            <a:ext cx="2838765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5E3DB6-1FF9-42F0-BB3A-19A7E4A3E4A4}"/>
              </a:ext>
            </a:extLst>
          </p:cNvPr>
          <p:cNvSpPr/>
          <p:nvPr/>
        </p:nvSpPr>
        <p:spPr>
          <a:xfrm>
            <a:off x="7830288" y="2136138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839C71-8BE2-447B-98F4-24D3F3C0843A}"/>
              </a:ext>
            </a:extLst>
          </p:cNvPr>
          <p:cNvSpPr/>
          <p:nvPr/>
        </p:nvSpPr>
        <p:spPr>
          <a:xfrm>
            <a:off x="7123323" y="329006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F12AE0A-EC01-45DD-829A-38CA0661A28B}"/>
              </a:ext>
            </a:extLst>
          </p:cNvPr>
          <p:cNvSpPr/>
          <p:nvPr/>
        </p:nvSpPr>
        <p:spPr>
          <a:xfrm>
            <a:off x="8414487" y="345758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74936A-5723-4D59-9D61-2515EF6B15B9}"/>
              </a:ext>
            </a:extLst>
          </p:cNvPr>
          <p:cNvSpPr/>
          <p:nvPr/>
        </p:nvSpPr>
        <p:spPr>
          <a:xfrm>
            <a:off x="7830288" y="378855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B3D1CE4-7368-45FD-AE3A-1AB56C8E13A5}"/>
              </a:ext>
            </a:extLst>
          </p:cNvPr>
          <p:cNvSpPr/>
          <p:nvPr/>
        </p:nvSpPr>
        <p:spPr>
          <a:xfrm>
            <a:off x="7715986" y="2493933"/>
            <a:ext cx="26059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61E4EC-DA78-4B39-9DFE-28F0D7421E05}"/>
              </a:ext>
            </a:extLst>
          </p:cNvPr>
          <p:cNvSpPr/>
          <p:nvPr/>
        </p:nvSpPr>
        <p:spPr>
          <a:xfrm>
            <a:off x="7711753" y="2723176"/>
            <a:ext cx="291479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B7A966-B267-48F6-BAC1-4A64B880AF2D}"/>
              </a:ext>
            </a:extLst>
          </p:cNvPr>
          <p:cNvSpPr/>
          <p:nvPr/>
        </p:nvSpPr>
        <p:spPr>
          <a:xfrm>
            <a:off x="7715986" y="2976977"/>
            <a:ext cx="25678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6829B516-C745-4C69-92A9-B6A7E492390B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787768" y="2451143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ADC5902-D1A7-4548-8E81-15B86ECDE616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4109955" y="2590629"/>
            <a:ext cx="3601798" cy="334481"/>
          </a:xfrm>
          <a:prstGeom prst="bentConnector3">
            <a:avLst>
              <a:gd name="adj1" fmla="val 43319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3F27EDC-22F1-4E9F-AA31-607DB4E4B09A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632193" y="2770793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1C1111F-B05A-4EC6-A63A-6DA9C5EA8EC0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46438" y="3822416"/>
            <a:ext cx="599916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355F53C-52B8-42DF-B7F8-3FC6F06AAB35}"/>
              </a:ext>
            </a:extLst>
          </p:cNvPr>
          <p:cNvSpPr/>
          <p:nvPr/>
        </p:nvSpPr>
        <p:spPr>
          <a:xfrm>
            <a:off x="9245600" y="3620482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A5A3DAF-5798-41C4-98AF-0A7705194F26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3170170" y="5763734"/>
            <a:ext cx="262389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275DB2-003C-4DF8-8CB9-7373B471523D}"/>
              </a:ext>
            </a:extLst>
          </p:cNvPr>
          <p:cNvSpPr/>
          <p:nvPr/>
        </p:nvSpPr>
        <p:spPr>
          <a:xfrm>
            <a:off x="5794068" y="5561800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User</a:t>
            </a:r>
            <a:r>
              <a:rPr lang="ko-KR" altLang="en-US" sz="1600" dirty="0">
                <a:solidFill>
                  <a:schemeClr val="tx1"/>
                </a:solidFill>
              </a:rPr>
              <a:t>파일 저장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5AC0752-E48D-46EC-AC6C-EC17074E1344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3170170" y="5932063"/>
            <a:ext cx="4804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0368F9-2B39-4B7E-A315-A4D2A29D9F67}"/>
              </a:ext>
            </a:extLst>
          </p:cNvPr>
          <p:cNvSpPr/>
          <p:nvPr/>
        </p:nvSpPr>
        <p:spPr>
          <a:xfrm>
            <a:off x="7974219" y="5730129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서버</a:t>
            </a:r>
            <a:r>
              <a:rPr lang="en-US" altLang="ko-KR" sz="1600" dirty="0">
                <a:solidFill>
                  <a:schemeClr val="tx1"/>
                </a:solidFill>
              </a:rPr>
              <a:t> End</a:t>
            </a:r>
            <a:r>
              <a:rPr lang="ko-KR" altLang="en-US" sz="160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3D171A-557D-469E-BE17-6809407B6AF1}"/>
              </a:ext>
            </a:extLst>
          </p:cNvPr>
          <p:cNvSpPr/>
          <p:nvPr/>
        </p:nvSpPr>
        <p:spPr>
          <a:xfrm>
            <a:off x="6509101" y="4731696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</p:spTree>
    <p:extLst>
      <p:ext uri="{BB962C8B-B14F-4D97-AF65-F5344CB8AC3E}">
        <p14:creationId xmlns:p14="http://schemas.microsoft.com/office/powerpoint/2010/main" val="415686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3024</Words>
  <Application>Microsoft Macintosh PowerPoint</Application>
  <PresentationFormat>와이드스크린</PresentationFormat>
  <Paragraphs>677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ERD 상세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236</cp:revision>
  <dcterms:created xsi:type="dcterms:W3CDTF">2024-03-18T03:26:54Z</dcterms:created>
  <dcterms:modified xsi:type="dcterms:W3CDTF">2024-03-28T06:11:27Z</dcterms:modified>
</cp:coreProperties>
</file>